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0" r:id="rId3"/>
    <p:sldId id="276" r:id="rId4"/>
    <p:sldId id="277" r:id="rId5"/>
    <p:sldId id="278" r:id="rId6"/>
    <p:sldId id="257" r:id="rId7"/>
    <p:sldId id="260" r:id="rId8"/>
    <p:sldId id="279" r:id="rId9"/>
    <p:sldId id="261" r:id="rId10"/>
    <p:sldId id="283" r:id="rId11"/>
    <p:sldId id="273" r:id="rId12"/>
    <p:sldId id="281" r:id="rId13"/>
    <p:sldId id="282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92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FDF8-A8FC-4A74-940C-0A82144243B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37A6-78FA-4674-8249-8E3006223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6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2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74F8-668D-4BFB-B5C7-B7C0045B842F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275C-20D3-4741-8CA6-B9F8C84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ynnB\Desktop\Lynne's Documents\Work\Meetings\DWS\Endowment Fund\Logo\DWS Fund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24" y="152400"/>
            <a:ext cx="6282668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1692" y="6248400"/>
            <a:ext cx="8763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 501(c)(3) charitable organization</a:t>
            </a:r>
          </a:p>
        </p:txBody>
      </p:sp>
      <p:pic>
        <p:nvPicPr>
          <p:cNvPr id="8" name="Picture 2" descr="C:\Users\LynnB\Desktop\Lynne's Documents\Work\Meetings\DWS\Endowment Fund\Logo\smi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5865"/>
            <a:ext cx="2856637" cy="38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2.  Choose the option to Send Money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00200"/>
            <a:ext cx="8915400" cy="3894166"/>
          </a:xfrm>
          <a:prstGeom prst="rect">
            <a:avLst/>
          </a:prstGeom>
        </p:spPr>
      </p:pic>
      <p:cxnSp>
        <p:nvCxnSpPr>
          <p:cNvPr id="4" name="Straight Arrow Connector 3">
            <a:extLst/>
          </p:cNvPr>
          <p:cNvCxnSpPr>
            <a:cxnSpLocks/>
          </p:cNvCxnSpPr>
          <p:nvPr/>
        </p:nvCxnSpPr>
        <p:spPr>
          <a:xfrm flipV="1">
            <a:off x="5334000" y="2895600"/>
            <a:ext cx="609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CE4B18-FB2C-4330-9469-88AB9D35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16" y="2209800"/>
            <a:ext cx="5872339" cy="204303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951A7E-F54E-4A9E-8CBF-AC76528CCDF8}"/>
              </a:ext>
            </a:extLst>
          </p:cNvPr>
          <p:cNvCxnSpPr>
            <a:cxnSpLocks/>
          </p:cNvCxnSpPr>
          <p:nvPr/>
        </p:nvCxnSpPr>
        <p:spPr>
          <a:xfrm>
            <a:off x="777069" y="3548018"/>
            <a:ext cx="727881" cy="4643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B36A247-AA7D-4C55-B6B4-6F93B00C2CDA}"/>
              </a:ext>
            </a:extLst>
          </p:cNvPr>
          <p:cNvSpPr/>
          <p:nvPr/>
        </p:nvSpPr>
        <p:spPr>
          <a:xfrm>
            <a:off x="1306916" y="2667000"/>
            <a:ext cx="2582057" cy="964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457200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3.  Enter the Email address of the DWS Fund</a:t>
            </a:r>
          </a:p>
        </p:txBody>
      </p:sp>
    </p:spTree>
    <p:extLst>
      <p:ext uri="{BB962C8B-B14F-4D97-AF65-F5344CB8AC3E}">
        <p14:creationId xmlns:p14="http://schemas.microsoft.com/office/powerpoint/2010/main" val="12509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0" y="1890788"/>
            <a:ext cx="4397121" cy="3886537"/>
          </a:xfrm>
          <a:prstGeom prst="rect">
            <a:avLst/>
          </a:prstGeom>
        </p:spPr>
      </p:pic>
      <p:cxnSp>
        <p:nvCxnSpPr>
          <p:cNvPr id="4" name="Straight Arrow Connector 3">
            <a:extLst/>
          </p:cNvPr>
          <p:cNvCxnSpPr>
            <a:cxnSpLocks/>
          </p:cNvCxnSpPr>
          <p:nvPr/>
        </p:nvCxnSpPr>
        <p:spPr>
          <a:xfrm flipH="1">
            <a:off x="3951322" y="4876800"/>
            <a:ext cx="567519" cy="3881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95849"/>
            <a:ext cx="3817951" cy="5662151"/>
          </a:xfrm>
          <a:prstGeom prst="rect">
            <a:avLst/>
          </a:prstGeom>
        </p:spPr>
      </p:pic>
      <p:sp>
        <p:nvSpPr>
          <p:cNvPr id="7" name="Arrow: Down 6">
            <a:extLst/>
          </p:cNvPr>
          <p:cNvSpPr/>
          <p:nvPr/>
        </p:nvSpPr>
        <p:spPr>
          <a:xfrm rot="5400000" flipH="1" flipV="1">
            <a:off x="4612960" y="3554110"/>
            <a:ext cx="638021" cy="788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 flipH="1">
            <a:off x="7467600" y="2590800"/>
            <a:ext cx="567519" cy="3881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9494" y="300761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4.  Change “paying for an item or service” to “Sending to a friend”</a:t>
            </a:r>
          </a:p>
        </p:txBody>
      </p:sp>
    </p:spTree>
    <p:extLst>
      <p:ext uri="{BB962C8B-B14F-4D97-AF65-F5344CB8AC3E}">
        <p14:creationId xmlns:p14="http://schemas.microsoft.com/office/powerpoint/2010/main" val="21556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18" y="685800"/>
            <a:ext cx="3655951" cy="5746037"/>
          </a:xfrm>
          <a:prstGeom prst="rect">
            <a:avLst/>
          </a:prstGeom>
        </p:spPr>
      </p:pic>
      <p:cxnSp>
        <p:nvCxnSpPr>
          <p:cNvPr id="3" name="Straight Arrow Connector 2">
            <a:extLst/>
          </p:cNvPr>
          <p:cNvCxnSpPr>
            <a:cxnSpLocks/>
          </p:cNvCxnSpPr>
          <p:nvPr/>
        </p:nvCxnSpPr>
        <p:spPr>
          <a:xfrm flipH="1">
            <a:off x="5972153" y="5638800"/>
            <a:ext cx="567519" cy="3881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29494" y="300761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5.  Enter donation amount and continue</a:t>
            </a:r>
          </a:p>
        </p:txBody>
      </p:sp>
      <p:sp>
        <p:nvSpPr>
          <p:cNvPr id="9" name="Oval 8">
            <a:extLst/>
          </p:cNvPr>
          <p:cNvSpPr/>
          <p:nvPr/>
        </p:nvSpPr>
        <p:spPr>
          <a:xfrm>
            <a:off x="3371046" y="1447800"/>
            <a:ext cx="2582057" cy="964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3" y="1143000"/>
            <a:ext cx="4487671" cy="5407856"/>
          </a:xfrm>
          <a:prstGeom prst="rect">
            <a:avLst/>
          </a:prstGeom>
        </p:spPr>
      </p:pic>
      <p:cxnSp>
        <p:nvCxnSpPr>
          <p:cNvPr id="6" name="Straight Arrow Connector 5">
            <a:extLst/>
          </p:cNvPr>
          <p:cNvCxnSpPr>
            <a:cxnSpLocks/>
          </p:cNvCxnSpPr>
          <p:nvPr/>
        </p:nvCxnSpPr>
        <p:spPr>
          <a:xfrm flipH="1">
            <a:off x="3429000" y="5638800"/>
            <a:ext cx="567519" cy="3881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/>
          </p:cNvPr>
          <p:cNvSpPr/>
          <p:nvPr/>
        </p:nvSpPr>
        <p:spPr>
          <a:xfrm>
            <a:off x="1219200" y="31242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219200"/>
            <a:ext cx="2729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6.  Choose how you want to pay – if it comes directly from your bank account, the Fund pays no fees.  If the donation is charged to your credit card, the Fund pays a fee.  Click Next. </a:t>
            </a:r>
          </a:p>
        </p:txBody>
      </p:sp>
      <p:sp>
        <p:nvSpPr>
          <p:cNvPr id="10" name="Multiplication Sign 9"/>
          <p:cNvSpPr/>
          <p:nvPr/>
        </p:nvSpPr>
        <p:spPr>
          <a:xfrm>
            <a:off x="1562100" y="4347439"/>
            <a:ext cx="533400" cy="616377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4755292" cy="4839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9494" y="300761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7.  Click “Send Payment Now”</a:t>
            </a:r>
          </a:p>
        </p:txBody>
      </p:sp>
      <p:cxnSp>
        <p:nvCxnSpPr>
          <p:cNvPr id="4" name="Straight Arrow Connector 3">
            <a:extLst/>
          </p:cNvPr>
          <p:cNvCxnSpPr>
            <a:cxnSpLocks/>
          </p:cNvCxnSpPr>
          <p:nvPr/>
        </p:nvCxnSpPr>
        <p:spPr>
          <a:xfrm flipH="1">
            <a:off x="6019800" y="5334000"/>
            <a:ext cx="567519" cy="3881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8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8382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Ways to Donate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400" b="1" dirty="0">
                <a:solidFill>
                  <a:srgbClr val="00B050"/>
                </a:solidFill>
              </a:rPr>
              <a:t>Check made out to </a:t>
            </a:r>
          </a:p>
          <a:p>
            <a:pPr algn="ctr"/>
            <a:r>
              <a:rPr lang="en-US" sz="3400" b="1" dirty="0">
                <a:solidFill>
                  <a:srgbClr val="00B050"/>
                </a:solidFill>
              </a:rPr>
              <a:t>David W. Smith Fund, Inc.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From your IRA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3400" b="1" dirty="0">
                <a:solidFill>
                  <a:srgbClr val="7030A0"/>
                </a:solidFill>
              </a:rPr>
              <a:t>Direct bank transfer </a:t>
            </a:r>
          </a:p>
          <a:p>
            <a:pPr algn="ctr"/>
            <a:r>
              <a:rPr lang="en-US" sz="3400" b="1" dirty="0">
                <a:solidFill>
                  <a:srgbClr val="7030A0"/>
                </a:solidFill>
              </a:rPr>
              <a:t>(LMB can provide account information)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3400" b="1" dirty="0">
                <a:solidFill>
                  <a:srgbClr val="FFC000"/>
                </a:solidFill>
              </a:rPr>
              <a:t>Amazon Smile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3400" b="1" dirty="0" err="1">
                <a:solidFill>
                  <a:srgbClr val="FF0000"/>
                </a:solidFill>
              </a:rPr>
              <a:t>Paypal</a:t>
            </a:r>
            <a:r>
              <a:rPr lang="en-US" sz="3400" b="1" dirty="0">
                <a:solidFill>
                  <a:srgbClr val="FF0000"/>
                </a:solidFill>
              </a:rPr>
              <a:t> through website (-3%)</a:t>
            </a:r>
          </a:p>
          <a:p>
            <a:pPr algn="ctr"/>
            <a:endParaRPr lang="en-US" sz="3600" b="1" dirty="0"/>
          </a:p>
        </p:txBody>
      </p:sp>
      <p:pic>
        <p:nvPicPr>
          <p:cNvPr id="3" name="Picture 2" descr="C:\Users\LynnB\Desktop\Lynne's Documents\Work\Meetings\DWS\Endowment Fund\Logo\DWS Fund logo.png">
            <a:extLst>
              <a:ext uri="{FF2B5EF4-FFF2-40B4-BE49-F238E27FC236}">
                <a16:creationId xmlns:a16="http://schemas.microsoft.com/office/drawing/2014/main" id="{3B0FDC5D-4A25-429E-82D4-53E7A23F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2999"/>
            <a:ext cx="1907383" cy="1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2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BFBF-FDE2-460F-9D35-FB15E7B2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https://smile.amazon.com/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D3ABF-C311-4822-943B-D8752435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" y="1266523"/>
            <a:ext cx="9078592" cy="43249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D0C171-A3EC-4D9E-BDC1-CF99DF0017B4}"/>
              </a:ext>
            </a:extLst>
          </p:cNvPr>
          <p:cNvSpPr/>
          <p:nvPr/>
        </p:nvSpPr>
        <p:spPr>
          <a:xfrm>
            <a:off x="5486400" y="4646914"/>
            <a:ext cx="3657600" cy="11430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3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BFBF-FDE2-460F-9D35-FB15E7B2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https://smile.amazon.com/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B8459-429E-4E39-A099-A4C93735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1295102"/>
            <a:ext cx="8926171" cy="42677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BE9B76-92AC-4841-B398-F8877BD4ACD7}"/>
              </a:ext>
            </a:extLst>
          </p:cNvPr>
          <p:cNvSpPr/>
          <p:nvPr/>
        </p:nvSpPr>
        <p:spPr>
          <a:xfrm>
            <a:off x="-2458" y="3581400"/>
            <a:ext cx="7241458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7E4F6A-3849-4808-A39C-C6ACE55325E7}"/>
              </a:ext>
            </a:extLst>
          </p:cNvPr>
          <p:cNvCxnSpPr>
            <a:cxnSpLocks/>
          </p:cNvCxnSpPr>
          <p:nvPr/>
        </p:nvCxnSpPr>
        <p:spPr>
          <a:xfrm flipH="1" flipV="1">
            <a:off x="6613044" y="4114800"/>
            <a:ext cx="625956" cy="144809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7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BFBF-FDE2-460F-9D35-FB15E7B2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https://smile.amazon.com/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03FC2-56A0-4E2E-A105-781CB99A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575"/>
            <a:ext cx="9144000" cy="30658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1738A5A-5514-4DEF-B9E4-FDB7BE0C66BB}"/>
              </a:ext>
            </a:extLst>
          </p:cNvPr>
          <p:cNvSpPr/>
          <p:nvPr/>
        </p:nvSpPr>
        <p:spPr>
          <a:xfrm>
            <a:off x="457200" y="3810000"/>
            <a:ext cx="2286000" cy="964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2B322D-E0B2-4E58-826E-04B5D319D510}"/>
              </a:ext>
            </a:extLst>
          </p:cNvPr>
          <p:cNvCxnSpPr>
            <a:cxnSpLocks/>
          </p:cNvCxnSpPr>
          <p:nvPr/>
        </p:nvCxnSpPr>
        <p:spPr>
          <a:xfrm flipH="1" flipV="1">
            <a:off x="8060844" y="3669372"/>
            <a:ext cx="625956" cy="144809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0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6400" y="0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DWSmith.org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A81402-A773-4815-9E57-4FDD104DC068}"/>
              </a:ext>
            </a:extLst>
          </p:cNvPr>
          <p:cNvSpPr/>
          <p:nvPr/>
        </p:nvSpPr>
        <p:spPr>
          <a:xfrm>
            <a:off x="235503" y="5029200"/>
            <a:ext cx="1143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FFB79-96ED-4CE0-AE1F-9315AD47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346"/>
            <a:ext cx="9144000" cy="41293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32AA76-A4DB-4F18-8C50-E96CE4E50CFF}"/>
              </a:ext>
            </a:extLst>
          </p:cNvPr>
          <p:cNvSpPr/>
          <p:nvPr/>
        </p:nvSpPr>
        <p:spPr>
          <a:xfrm>
            <a:off x="-228600" y="4572001"/>
            <a:ext cx="1143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5176C-FE5B-470F-B2F7-DB9C1111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792537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67603-6818-4F36-A0C6-C784267D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66" y="191689"/>
            <a:ext cx="6324600" cy="3237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87C93-99AF-4300-BB5C-670FCABF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0" y="2852637"/>
            <a:ext cx="7716327" cy="402011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8DED2F-FA61-449D-8809-7CA2E1D62417}"/>
              </a:ext>
            </a:extLst>
          </p:cNvPr>
          <p:cNvCxnSpPr>
            <a:cxnSpLocks/>
          </p:cNvCxnSpPr>
          <p:nvPr/>
        </p:nvCxnSpPr>
        <p:spPr>
          <a:xfrm flipH="1">
            <a:off x="4724400" y="6248400"/>
            <a:ext cx="1066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DBD11-6773-4884-BF29-50BD72139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8060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ECAA5D-9CE7-46DE-AB8E-6FFF2BD30DCD}"/>
              </a:ext>
            </a:extLst>
          </p:cNvPr>
          <p:cNvSpPr/>
          <p:nvPr/>
        </p:nvSpPr>
        <p:spPr>
          <a:xfrm>
            <a:off x="7315200" y="1676400"/>
            <a:ext cx="1143000" cy="6857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Step 1.  Log in to your </a:t>
            </a:r>
            <a:r>
              <a:rPr lang="en-US" sz="2600" b="1" dirty="0" err="1"/>
              <a:t>paypal</a:t>
            </a:r>
            <a:r>
              <a:rPr lang="en-US" sz="2600" b="1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23634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181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https://smile.amazon.com/</vt:lpstr>
      <vt:lpstr>https://smile.amazon.com/</vt:lpstr>
      <vt:lpstr>https://smile.amazon.com/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Lynne Bird</cp:lastModifiedBy>
  <cp:revision>97</cp:revision>
  <dcterms:created xsi:type="dcterms:W3CDTF">2016-09-10T19:20:29Z</dcterms:created>
  <dcterms:modified xsi:type="dcterms:W3CDTF">2019-01-01T18:33:05Z</dcterms:modified>
</cp:coreProperties>
</file>